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63" r:id="rId3"/>
    <p:sldId id="261" r:id="rId4"/>
    <p:sldId id="267" r:id="rId5"/>
    <p:sldId id="268" r:id="rId6"/>
    <p:sldId id="270" r:id="rId7"/>
    <p:sldId id="271" r:id="rId8"/>
    <p:sldId id="275" r:id="rId9"/>
    <p:sldId id="272" r:id="rId10"/>
    <p:sldId id="273" r:id="rId11"/>
    <p:sldId id="274" r:id="rId12"/>
    <p:sldId id="276" r:id="rId13"/>
    <p:sldId id="277" r:id="rId14"/>
    <p:sldId id="278" r:id="rId15"/>
    <p:sldId id="279" r:id="rId16"/>
    <p:sldId id="266" r:id="rId17"/>
    <p:sldId id="25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-1098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-3150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60580C-FADF-4D37-8D1D-8DA82D8BFCCE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DB7E2-184D-4731-9117-2FF2B7C4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73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DB7E2-184D-4731-9117-2FF2B7C4A2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634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sp>
        <p:nvSpPr>
          <p:cNvPr id="12" name="Freeform 11"/>
          <p:cNvSpPr/>
          <p:nvPr userDrawn="1"/>
        </p:nvSpPr>
        <p:spPr>
          <a:xfrm>
            <a:off x="7322022" y="1726706"/>
            <a:ext cx="2991774" cy="5220071"/>
          </a:xfrm>
          <a:custGeom>
            <a:avLst/>
            <a:gdLst>
              <a:gd name="connsiteX0" fmla="*/ 976543 w 3622089"/>
              <a:gd name="connsiteY0" fmla="*/ 6276513 h 6312023"/>
              <a:gd name="connsiteX1" fmla="*/ 976543 w 3622089"/>
              <a:gd name="connsiteY1" fmla="*/ 3622089 h 6312023"/>
              <a:gd name="connsiteX2" fmla="*/ 0 w 3622089"/>
              <a:gd name="connsiteY2" fmla="*/ 3622089 h 6312023"/>
              <a:gd name="connsiteX3" fmla="*/ 3622089 w 3622089"/>
              <a:gd name="connsiteY3" fmla="*/ 0 h 6312023"/>
              <a:gd name="connsiteX4" fmla="*/ 3622089 w 3622089"/>
              <a:gd name="connsiteY4" fmla="*/ 6312023 h 6312023"/>
              <a:gd name="connsiteX0" fmla="*/ 976543 w 3622089"/>
              <a:gd name="connsiteY0" fmla="*/ 6338657 h 6338657"/>
              <a:gd name="connsiteX1" fmla="*/ 976543 w 3622089"/>
              <a:gd name="connsiteY1" fmla="*/ 3622089 h 6338657"/>
              <a:gd name="connsiteX2" fmla="*/ 0 w 3622089"/>
              <a:gd name="connsiteY2" fmla="*/ 3622089 h 6338657"/>
              <a:gd name="connsiteX3" fmla="*/ 3622089 w 3622089"/>
              <a:gd name="connsiteY3" fmla="*/ 0 h 6338657"/>
              <a:gd name="connsiteX4" fmla="*/ 3622089 w 3622089"/>
              <a:gd name="connsiteY4" fmla="*/ 6312023 h 6338657"/>
              <a:gd name="connsiteX0" fmla="*/ 346228 w 2991774"/>
              <a:gd name="connsiteY0" fmla="*/ 6338657 h 6338657"/>
              <a:gd name="connsiteX1" fmla="*/ 346228 w 2991774"/>
              <a:gd name="connsiteY1" fmla="*/ 3622089 h 6338657"/>
              <a:gd name="connsiteX2" fmla="*/ 0 w 2991774"/>
              <a:gd name="connsiteY2" fmla="*/ 3622089 h 6338657"/>
              <a:gd name="connsiteX3" fmla="*/ 2991774 w 2991774"/>
              <a:gd name="connsiteY3" fmla="*/ 0 h 6338657"/>
              <a:gd name="connsiteX4" fmla="*/ 2991774 w 2991774"/>
              <a:gd name="connsiteY4" fmla="*/ 6312023 h 6338657"/>
              <a:gd name="connsiteX0" fmla="*/ 346228 w 2991774"/>
              <a:gd name="connsiteY0" fmla="*/ 5220071 h 5220071"/>
              <a:gd name="connsiteX1" fmla="*/ 346228 w 2991774"/>
              <a:gd name="connsiteY1" fmla="*/ 2503503 h 5220071"/>
              <a:gd name="connsiteX2" fmla="*/ 0 w 2991774"/>
              <a:gd name="connsiteY2" fmla="*/ 2503503 h 5220071"/>
              <a:gd name="connsiteX3" fmla="*/ 2991774 w 2991774"/>
              <a:gd name="connsiteY3" fmla="*/ 0 h 5220071"/>
              <a:gd name="connsiteX4" fmla="*/ 2991774 w 2991774"/>
              <a:gd name="connsiteY4" fmla="*/ 5193437 h 5220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1774" h="5220071">
                <a:moveTo>
                  <a:pt x="346228" y="5220071"/>
                </a:moveTo>
                <a:lnTo>
                  <a:pt x="346228" y="2503503"/>
                </a:lnTo>
                <a:lnTo>
                  <a:pt x="0" y="2503503"/>
                </a:lnTo>
                <a:lnTo>
                  <a:pt x="2991774" y="0"/>
                </a:lnTo>
                <a:lnTo>
                  <a:pt x="2991774" y="5193437"/>
                </a:lnTo>
              </a:path>
            </a:pathLst>
          </a:custGeom>
          <a:solidFill>
            <a:srgbClr val="92D050">
              <a:alpha val="3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8058310" y="5322144"/>
            <a:ext cx="718871" cy="1074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 userDrawn="1"/>
        </p:nvSpPr>
        <p:spPr>
          <a:xfrm>
            <a:off x="8123068" y="5788342"/>
            <a:ext cx="141975" cy="141975"/>
          </a:xfrm>
          <a:prstGeom prst="ellipse">
            <a:avLst/>
          </a:prstGeom>
          <a:solidFill>
            <a:schemeClr val="accent4">
              <a:alpha val="61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284163" y="124890"/>
            <a:ext cx="8574087" cy="73109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 fontScale="62500" lnSpcReduction="20000"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284163" y="857332"/>
            <a:ext cx="8574087" cy="2707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8230889" y="124890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/>
              </a:rPr>
              <a:t></a:t>
            </a:r>
            <a:endParaRPr sz="360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21341" y="312698"/>
            <a:ext cx="7808976" cy="530623"/>
          </a:xfrm>
          <a:noFill/>
          <a:ln>
            <a:noFill/>
          </a:ln>
        </p:spPr>
        <p:txBody>
          <a:bodyPr vert="horz" lIns="91440" tIns="0" rIns="91440" bIns="0" rtlCol="0" anchor="b" anchorCtr="0">
            <a:no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2"/>
          </p:nvPr>
        </p:nvSpPr>
        <p:spPr>
          <a:xfrm>
            <a:off x="425871" y="871528"/>
            <a:ext cx="7754112" cy="243212"/>
          </a:xfrm>
        </p:spPr>
        <p:txBody>
          <a:bodyPr vert="horz" lIns="91440" tIns="0" rIns="91440" bIns="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6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10"/>
          </p:nvPr>
        </p:nvSpPr>
        <p:spPr>
          <a:xfrm>
            <a:off x="6324599" y="6437032"/>
            <a:ext cx="1127473" cy="365125"/>
          </a:xfr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3CDEB31F-3996-B643-A1E4-5B11ACEC5391}" type="datetimeFigureOut">
              <a:rPr lang="en-US" smtClean="0"/>
              <a:pPr/>
              <a:t>3/6/2017</a:t>
            </a:fld>
            <a:endParaRPr lang="en-US"/>
          </a:p>
        </p:txBody>
      </p:sp>
      <p:sp>
        <p:nvSpPr>
          <p:cNvPr id="2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9698" y="6437032"/>
            <a:ext cx="6124902" cy="365125"/>
          </a:xfr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sp>
        <p:nvSpPr>
          <p:cNvPr id="20" name="Freeform 19"/>
          <p:cNvSpPr/>
          <p:nvPr userDrawn="1"/>
        </p:nvSpPr>
        <p:spPr>
          <a:xfrm>
            <a:off x="7322022" y="1726706"/>
            <a:ext cx="2991774" cy="5220071"/>
          </a:xfrm>
          <a:custGeom>
            <a:avLst/>
            <a:gdLst>
              <a:gd name="connsiteX0" fmla="*/ 976543 w 3622089"/>
              <a:gd name="connsiteY0" fmla="*/ 6276513 h 6312023"/>
              <a:gd name="connsiteX1" fmla="*/ 976543 w 3622089"/>
              <a:gd name="connsiteY1" fmla="*/ 3622089 h 6312023"/>
              <a:gd name="connsiteX2" fmla="*/ 0 w 3622089"/>
              <a:gd name="connsiteY2" fmla="*/ 3622089 h 6312023"/>
              <a:gd name="connsiteX3" fmla="*/ 3622089 w 3622089"/>
              <a:gd name="connsiteY3" fmla="*/ 0 h 6312023"/>
              <a:gd name="connsiteX4" fmla="*/ 3622089 w 3622089"/>
              <a:gd name="connsiteY4" fmla="*/ 6312023 h 6312023"/>
              <a:gd name="connsiteX0" fmla="*/ 976543 w 3622089"/>
              <a:gd name="connsiteY0" fmla="*/ 6338657 h 6338657"/>
              <a:gd name="connsiteX1" fmla="*/ 976543 w 3622089"/>
              <a:gd name="connsiteY1" fmla="*/ 3622089 h 6338657"/>
              <a:gd name="connsiteX2" fmla="*/ 0 w 3622089"/>
              <a:gd name="connsiteY2" fmla="*/ 3622089 h 6338657"/>
              <a:gd name="connsiteX3" fmla="*/ 3622089 w 3622089"/>
              <a:gd name="connsiteY3" fmla="*/ 0 h 6338657"/>
              <a:gd name="connsiteX4" fmla="*/ 3622089 w 3622089"/>
              <a:gd name="connsiteY4" fmla="*/ 6312023 h 6338657"/>
              <a:gd name="connsiteX0" fmla="*/ 346228 w 2991774"/>
              <a:gd name="connsiteY0" fmla="*/ 6338657 h 6338657"/>
              <a:gd name="connsiteX1" fmla="*/ 346228 w 2991774"/>
              <a:gd name="connsiteY1" fmla="*/ 3622089 h 6338657"/>
              <a:gd name="connsiteX2" fmla="*/ 0 w 2991774"/>
              <a:gd name="connsiteY2" fmla="*/ 3622089 h 6338657"/>
              <a:gd name="connsiteX3" fmla="*/ 2991774 w 2991774"/>
              <a:gd name="connsiteY3" fmla="*/ 0 h 6338657"/>
              <a:gd name="connsiteX4" fmla="*/ 2991774 w 2991774"/>
              <a:gd name="connsiteY4" fmla="*/ 6312023 h 6338657"/>
              <a:gd name="connsiteX0" fmla="*/ 346228 w 2991774"/>
              <a:gd name="connsiteY0" fmla="*/ 5220071 h 5220071"/>
              <a:gd name="connsiteX1" fmla="*/ 346228 w 2991774"/>
              <a:gd name="connsiteY1" fmla="*/ 2503503 h 5220071"/>
              <a:gd name="connsiteX2" fmla="*/ 0 w 2991774"/>
              <a:gd name="connsiteY2" fmla="*/ 2503503 h 5220071"/>
              <a:gd name="connsiteX3" fmla="*/ 2991774 w 2991774"/>
              <a:gd name="connsiteY3" fmla="*/ 0 h 5220071"/>
              <a:gd name="connsiteX4" fmla="*/ 2991774 w 2991774"/>
              <a:gd name="connsiteY4" fmla="*/ 5193437 h 5220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1774" h="5220071">
                <a:moveTo>
                  <a:pt x="346228" y="5220071"/>
                </a:moveTo>
                <a:lnTo>
                  <a:pt x="346228" y="2503503"/>
                </a:lnTo>
                <a:lnTo>
                  <a:pt x="0" y="2503503"/>
                </a:lnTo>
                <a:lnTo>
                  <a:pt x="2991774" y="0"/>
                </a:lnTo>
                <a:lnTo>
                  <a:pt x="2991774" y="5193437"/>
                </a:lnTo>
              </a:path>
            </a:pathLst>
          </a:custGeom>
          <a:solidFill>
            <a:srgbClr val="92D050">
              <a:alpha val="3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8058310" y="5322144"/>
            <a:ext cx="718871" cy="1074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 userDrawn="1"/>
        </p:nvSpPr>
        <p:spPr>
          <a:xfrm>
            <a:off x="8123068" y="5788342"/>
            <a:ext cx="141975" cy="141975"/>
          </a:xfrm>
          <a:prstGeom prst="ellipse">
            <a:avLst/>
          </a:prstGeom>
          <a:solidFill>
            <a:schemeClr val="accent4">
              <a:alpha val="61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347064"/>
            <a:ext cx="8574087" cy="4779100"/>
          </a:xfr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buClr>
                <a:srgbClr val="92D050"/>
              </a:buCl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buClr>
                <a:srgbClr val="92D050"/>
              </a:buCl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24599" y="6437032"/>
            <a:ext cx="1127473" cy="365125"/>
          </a:xfr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3CDEB31F-3996-B643-A1E4-5B11ACEC5391}" type="datetimeFigureOut">
              <a:rPr lang="en-US" smtClean="0"/>
              <a:pPr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84163" y="124890"/>
            <a:ext cx="8574087" cy="73109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 fontScale="62500" lnSpcReduction="20000"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284163" y="857332"/>
            <a:ext cx="8574087" cy="2707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8230889" y="124890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/>
              </a:rPr>
              <a:t></a:t>
            </a:r>
            <a:endParaRPr sz="360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Title 1"/>
          <p:cNvSpPr>
            <a:spLocks noGrp="1"/>
          </p:cNvSpPr>
          <p:nvPr>
            <p:ph type="ctrTitle"/>
          </p:nvPr>
        </p:nvSpPr>
        <p:spPr>
          <a:xfrm>
            <a:off x="421341" y="312698"/>
            <a:ext cx="7808976" cy="530623"/>
          </a:xfrm>
          <a:noFill/>
          <a:ln>
            <a:noFill/>
          </a:ln>
        </p:spPr>
        <p:txBody>
          <a:bodyPr vert="horz" lIns="91440" tIns="0" rIns="91440" bIns="0" rtlCol="0" anchor="b" anchorCtr="0">
            <a:no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22" name="Subtitle 2"/>
          <p:cNvSpPr>
            <a:spLocks noGrp="1"/>
          </p:cNvSpPr>
          <p:nvPr>
            <p:ph type="subTitle" idx="12"/>
          </p:nvPr>
        </p:nvSpPr>
        <p:spPr>
          <a:xfrm>
            <a:off x="425871" y="871528"/>
            <a:ext cx="7754112" cy="243212"/>
          </a:xfrm>
        </p:spPr>
        <p:txBody>
          <a:bodyPr vert="horz" lIns="91440" tIns="0" rIns="91440" bIns="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6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1375930"/>
            <a:ext cx="8574087" cy="5018520"/>
          </a:xfrm>
        </p:spPr>
        <p:txBody>
          <a:bodyPr/>
          <a:lstStyle>
            <a:lvl1pPr>
              <a:buNone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Rectangle 13"/>
          <p:cNvSpPr/>
          <p:nvPr userDrawn="1"/>
        </p:nvSpPr>
        <p:spPr>
          <a:xfrm>
            <a:off x="284163" y="124890"/>
            <a:ext cx="8574087" cy="73109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 fontScale="62500" lnSpcReduction="20000"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284163" y="857332"/>
            <a:ext cx="8574087" cy="2707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8230889" y="124890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/>
              </a:rPr>
              <a:t></a:t>
            </a:r>
            <a:endParaRPr sz="360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6324599" y="6437032"/>
            <a:ext cx="1127473" cy="365125"/>
          </a:xfr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3CDEB31F-3996-B643-A1E4-5B11ACEC5391}" type="datetimeFigureOut">
              <a:rPr lang="en-US" smtClean="0"/>
              <a:pPr/>
              <a:t>3/6/2017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9698" y="6437032"/>
            <a:ext cx="6124902" cy="365125"/>
          </a:xfrm>
        </p:spPr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421341" y="312698"/>
            <a:ext cx="7808976" cy="530623"/>
          </a:xfrm>
          <a:noFill/>
          <a:ln>
            <a:noFill/>
          </a:ln>
        </p:spPr>
        <p:txBody>
          <a:bodyPr vert="horz" lIns="91440" tIns="0" rIns="91440" bIns="0" rtlCol="0" anchor="b" anchorCtr="0">
            <a:no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23" name="Subtitle 2"/>
          <p:cNvSpPr>
            <a:spLocks noGrp="1"/>
          </p:cNvSpPr>
          <p:nvPr>
            <p:ph type="subTitle" idx="12"/>
          </p:nvPr>
        </p:nvSpPr>
        <p:spPr>
          <a:xfrm>
            <a:off x="425871" y="871528"/>
            <a:ext cx="7754112" cy="243212"/>
          </a:xfrm>
        </p:spPr>
        <p:txBody>
          <a:bodyPr vert="horz" lIns="91440" tIns="0" rIns="91440" bIns="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6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Segoe UI Light" panose="020B0502040204020203" pitchFamily="34" charset="0"/>
              <a:ea typeface="+mj-ea"/>
              <a:cs typeface="Segoe UI Light" panose="020B0502040204020203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  <a:sym typeface="Wingdings"/>
              </a:rPr>
              <a:t></a:t>
            </a:r>
            <a:endParaRPr sz="360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3CDEB31F-3996-B643-A1E4-5B11ACEC5391}" type="datetimeFigureOut">
              <a:rPr lang="en-US" smtClean="0"/>
              <a:pPr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B31F-3996-B643-A1E4-5B11ACEC5391}" type="datetimeFigureOut">
              <a:rPr lang="en-US" smtClean="0"/>
              <a:t>3/6/2017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5BDEA-8CF2-914C-BA75-56F0EB411F47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3CDEB31F-3996-B643-A1E4-5B11ACEC5391}" type="datetimeFigureOut">
              <a:rPr lang="en-US" smtClean="0"/>
              <a:pPr/>
              <a:t>3/6/2017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B905BDEA-8CF2-914C-BA75-56F0EB411F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914400" indent="-457200" algn="l" defTabSz="914400" rtl="0" eaLnBrk="1" latinLnBrk="0" hangingPunct="1">
        <a:spcBef>
          <a:spcPts val="600"/>
        </a:spcBef>
        <a:buClr>
          <a:srgbClr val="92D050"/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339725" algn="l" defTabSz="914400" rtl="0" eaLnBrk="1" latinLnBrk="0" hangingPunct="1">
        <a:spcBef>
          <a:spcPts val="600"/>
        </a:spcBef>
        <a:buClr>
          <a:srgbClr val="92D050"/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4164" y="1347064"/>
            <a:ext cx="6542764" cy="4779100"/>
          </a:xfrm>
        </p:spPr>
        <p:txBody>
          <a:bodyPr/>
          <a:lstStyle/>
          <a:p>
            <a:r>
              <a:rPr lang="en-US" sz="3600" b="1" dirty="0" smtClean="0"/>
              <a:t>Problem </a:t>
            </a:r>
            <a:r>
              <a:rPr lang="en-US" sz="3600" b="1" dirty="0"/>
              <a:t>Statement</a:t>
            </a:r>
          </a:p>
          <a:p>
            <a:pPr lvl="1"/>
            <a:r>
              <a:rPr lang="en-US" sz="2800" dirty="0"/>
              <a:t>Loftium seeks to maximize Airbnb revenue from private rooms </a:t>
            </a:r>
          </a:p>
          <a:p>
            <a:endParaRPr lang="en-US" sz="1600" b="1" dirty="0" smtClean="0"/>
          </a:p>
          <a:p>
            <a:r>
              <a:rPr lang="en-US" sz="3600" b="1" dirty="0" smtClean="0"/>
              <a:t>Desired </a:t>
            </a:r>
            <a:r>
              <a:rPr lang="en-US" sz="3600" b="1" dirty="0"/>
              <a:t>Outcome</a:t>
            </a:r>
          </a:p>
          <a:p>
            <a:pPr lvl="1"/>
            <a:r>
              <a:rPr lang="en-US" sz="2800" dirty="0"/>
              <a:t>A predictive model that best estimates recurring Airbnb </a:t>
            </a:r>
            <a:r>
              <a:rPr lang="en-US" sz="2800" dirty="0" smtClean="0"/>
              <a:t>revenue</a:t>
            </a:r>
            <a:endParaRPr lang="en-US" sz="2800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177277"/>
            <a:ext cx="7808976" cy="642054"/>
          </a:xfrm>
        </p:spPr>
        <p:txBody>
          <a:bodyPr>
            <a:normAutofit/>
          </a:bodyPr>
          <a:lstStyle/>
          <a:p>
            <a:r>
              <a:rPr lang="en-US" dirty="0" smtClean="0"/>
              <a:t>Loftium </a:t>
            </a:r>
            <a:r>
              <a:rPr lang="mr-IN" dirty="0" smtClean="0"/>
              <a:t>–</a:t>
            </a:r>
            <a:r>
              <a:rPr lang="en-US" dirty="0" smtClean="0"/>
              <a:t> Project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69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Finding Additional Features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2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236326" y="1724543"/>
            <a:ext cx="8684650" cy="3950333"/>
            <a:chOff x="236325" y="1250280"/>
            <a:chExt cx="11028575" cy="501650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6325" y="1250280"/>
              <a:ext cx="2781300" cy="5016500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4"/>
            <a:srcRect t="636"/>
            <a:stretch/>
          </p:blipFill>
          <p:spPr>
            <a:xfrm>
              <a:off x="3007130" y="1292264"/>
              <a:ext cx="2743200" cy="4921512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92800" y="1292264"/>
              <a:ext cx="2654300" cy="48895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47100" y="1292264"/>
              <a:ext cx="2717800" cy="4953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700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Text Mining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1" y="1380823"/>
            <a:ext cx="3258917" cy="21354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9250" y="1284453"/>
            <a:ext cx="5373885" cy="512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2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Text Mining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7866522"/>
              </p:ext>
            </p:extLst>
          </p:nvPr>
        </p:nvGraphicFramePr>
        <p:xfrm>
          <a:off x="5961313" y="1424335"/>
          <a:ext cx="2861401" cy="4889500"/>
        </p:xfrm>
        <a:graphic>
          <a:graphicData uri="http://schemas.openxmlformats.org/drawingml/2006/table">
            <a:tbl>
              <a:tblPr/>
              <a:tblGrid>
                <a:gridCol w="1707864"/>
                <a:gridCol w="571773"/>
                <a:gridCol w="581764"/>
              </a:tblGrid>
              <a:tr h="16545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Bigram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Count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light rail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30.43%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downtown seattle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17.39%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rail station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15.22%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clean quiet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13.04%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university washington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13.04%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walk othello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othello light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quiet cozy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quiet jewish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    by bus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station 8mile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neighborhood quiet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walk seward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community just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jewish community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just 1mile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coffee shops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seward park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8mile walk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1mile walk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10.87%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minutes walk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8.70%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washer dryer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8.70%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easy access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8.70%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  easy bus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8.70%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1" y="1380823"/>
            <a:ext cx="4826292" cy="316246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022240" y="1491996"/>
            <a:ext cx="369433" cy="2586223"/>
          </a:xfrm>
          <a:prstGeom prst="rect">
            <a:avLst/>
          </a:prstGeom>
          <a:solidFill>
            <a:srgbClr val="3366FF">
              <a:alpha val="37000"/>
            </a:srgbClr>
          </a:solidFill>
          <a:ln w="571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47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747146"/>
              </p:ext>
            </p:extLst>
          </p:nvPr>
        </p:nvGraphicFramePr>
        <p:xfrm>
          <a:off x="5961313" y="1424335"/>
          <a:ext cx="2861401" cy="5033571"/>
        </p:xfrm>
        <a:graphic>
          <a:graphicData uri="http://schemas.openxmlformats.org/drawingml/2006/table">
            <a:tbl>
              <a:tblPr/>
              <a:tblGrid>
                <a:gridCol w="1707864"/>
                <a:gridCol w="571773"/>
                <a:gridCol w="581764"/>
              </a:tblGrid>
              <a:tr h="16545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Bigram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Count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/>
                    </a:solidFill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private bath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41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6.18%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light rail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29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8.53%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capitol hill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25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7.35%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easy access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25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7.35%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downtown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seattle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  <a:cs typeface="Calibri"/>
                      </a:endParaRP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24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7.06%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blocks away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22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6.47%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walking distance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20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5.88%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bus downtown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20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5.88%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street parking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19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5.59%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coffee shops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19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5.59%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10 minutes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18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5.29%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 bus lines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18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5.29%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minute walk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17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5.00%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columbia city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17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5.00%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university district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16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4.71%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west seattle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16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4.71%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minutes downtown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15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4.41%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queen size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15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4.41%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shared kitchen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14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4.12%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quiet neighborhood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14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4.12%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craftsman home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13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3.82%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shops restaurants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13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3.82%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shared bathroom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13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3.82%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221"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                    15 minutes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13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  <a:cs typeface="Calibri"/>
                        </a:rPr>
                        <a:t>3.82%</a:t>
                      </a:r>
                    </a:p>
                  </a:txBody>
                  <a:tcPr marL="8924" marR="8924" marT="892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Text Mining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1" y="1380823"/>
            <a:ext cx="4826292" cy="316246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394987" y="1491996"/>
            <a:ext cx="402138" cy="2586223"/>
          </a:xfrm>
          <a:prstGeom prst="rect">
            <a:avLst/>
          </a:prstGeom>
          <a:solidFill>
            <a:srgbClr val="3366FF">
              <a:alpha val="37000"/>
            </a:srgbClr>
          </a:solidFill>
          <a:ln w="571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761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Text Mining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1" y="1380823"/>
            <a:ext cx="4826292" cy="316246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783302" y="1491996"/>
            <a:ext cx="402138" cy="2586223"/>
          </a:xfrm>
          <a:prstGeom prst="rect">
            <a:avLst/>
          </a:prstGeom>
          <a:solidFill>
            <a:srgbClr val="3366FF">
              <a:alpha val="37000"/>
            </a:srgbClr>
          </a:solidFill>
          <a:ln w="571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68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Text Mining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341" y="1380823"/>
            <a:ext cx="3258917" cy="213542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631257" y="1461190"/>
            <a:ext cx="1842676" cy="1719179"/>
          </a:xfrm>
          <a:prstGeom prst="rect">
            <a:avLst/>
          </a:prstGeom>
          <a:solidFill>
            <a:srgbClr val="3366FF">
              <a:alpha val="37000"/>
            </a:srgbClr>
          </a:solidFill>
          <a:ln w="571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131" y="1257968"/>
            <a:ext cx="5436859" cy="512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78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Loftium </a:t>
            </a:r>
            <a:r>
              <a:rPr lang="mr-IN" dirty="0" smtClean="0"/>
              <a:t>–</a:t>
            </a:r>
            <a:r>
              <a:rPr lang="en-US" dirty="0" smtClean="0"/>
              <a:t> Project Overview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9628" y="1443868"/>
            <a:ext cx="7733552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b="1" dirty="0" smtClean="0">
                <a:latin typeface="Seravek Light"/>
                <a:cs typeface="Seravek Light"/>
              </a:rPr>
              <a:t>Project Scope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06106" y="2330118"/>
            <a:ext cx="7493622" cy="2569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50887" indent="-342900">
              <a:spcAft>
                <a:spcPts val="2600"/>
              </a:spcAft>
              <a:buClr>
                <a:schemeClr val="accent4"/>
              </a:buClr>
              <a:buFont typeface="Wingdings" charset="2"/>
              <a:buChar char="§"/>
            </a:pPr>
            <a:r>
              <a:rPr lang="en-US" sz="2400" dirty="0">
                <a:latin typeface="Seravek Light"/>
                <a:cs typeface="Seravek Light"/>
              </a:rPr>
              <a:t>Explore Loftium data</a:t>
            </a:r>
          </a:p>
          <a:p>
            <a:pPr marL="750887" indent="-342900">
              <a:spcAft>
                <a:spcPts val="2600"/>
              </a:spcAft>
              <a:buClr>
                <a:schemeClr val="accent4"/>
              </a:buClr>
              <a:buFont typeface="Wingdings" charset="2"/>
              <a:buChar char="§"/>
            </a:pPr>
            <a:r>
              <a:rPr lang="en-US" sz="2400" dirty="0" smtClean="0">
                <a:latin typeface="Seravek Light"/>
                <a:cs typeface="Seravek Light"/>
              </a:rPr>
              <a:t>Evaluate Loftium’s existing model</a:t>
            </a:r>
          </a:p>
          <a:p>
            <a:pPr marL="750887" indent="-342900">
              <a:spcAft>
                <a:spcPts val="2600"/>
              </a:spcAft>
              <a:buClr>
                <a:schemeClr val="accent4"/>
              </a:buClr>
              <a:buFont typeface="Wingdings" charset="2"/>
              <a:buChar char="§"/>
            </a:pPr>
            <a:r>
              <a:rPr lang="en-US" sz="2400" dirty="0" smtClean="0">
                <a:latin typeface="Seravek Light"/>
                <a:cs typeface="Seravek Light"/>
              </a:rPr>
              <a:t>Scrape for additional data</a:t>
            </a:r>
          </a:p>
          <a:p>
            <a:pPr marL="750887" indent="-342900">
              <a:spcAft>
                <a:spcPts val="2600"/>
              </a:spcAft>
              <a:buClr>
                <a:schemeClr val="accent4"/>
              </a:buClr>
              <a:buFont typeface="Wingdings" charset="2"/>
              <a:buChar char="§"/>
            </a:pPr>
            <a:r>
              <a:rPr lang="en-US" sz="2400" dirty="0" smtClean="0">
                <a:latin typeface="Seravek Medium"/>
                <a:cs typeface="Seravek Medium"/>
              </a:rPr>
              <a:t>Develop alternative predictive models</a:t>
            </a:r>
          </a:p>
        </p:txBody>
      </p:sp>
    </p:spTree>
    <p:extLst>
      <p:ext uri="{BB962C8B-B14F-4D97-AF65-F5344CB8AC3E}">
        <p14:creationId xmlns:p14="http://schemas.microsoft.com/office/powerpoint/2010/main" val="328403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Loftium </a:t>
            </a:r>
            <a:r>
              <a:rPr lang="mr-IN" dirty="0" smtClean="0"/>
              <a:t>–</a:t>
            </a:r>
            <a:r>
              <a:rPr lang="en-US" dirty="0" smtClean="0"/>
              <a:t> Next Steps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2827" y="1443868"/>
            <a:ext cx="7411686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200" b="1" dirty="0" smtClean="0">
                <a:latin typeface="Seravek Light"/>
                <a:cs typeface="Seravek Light"/>
              </a:rPr>
              <a:t>Alternative Questions to Explore:</a:t>
            </a:r>
          </a:p>
          <a:p>
            <a:pPr marL="688975" indent="-342900">
              <a:spcAft>
                <a:spcPts val="1200"/>
              </a:spcAft>
              <a:buFont typeface="Wingdings" charset="2"/>
              <a:buChar char="§"/>
            </a:pPr>
            <a:r>
              <a:rPr lang="en-US" sz="2000" dirty="0" smtClean="0">
                <a:latin typeface="Seravek Light"/>
                <a:cs typeface="Seravek Light"/>
              </a:rPr>
              <a:t>Customer acquisition predictive model</a:t>
            </a:r>
          </a:p>
          <a:p>
            <a:pPr marL="1146175" lvl="1" indent="-342900">
              <a:spcAft>
                <a:spcPts val="600"/>
              </a:spcAft>
              <a:buFont typeface="Wingdings" charset="2"/>
              <a:buChar char="§"/>
            </a:pPr>
            <a:r>
              <a:rPr lang="en-US" i="1" dirty="0" smtClean="0">
                <a:latin typeface="Seravek Light"/>
                <a:cs typeface="Seravek Light"/>
              </a:rPr>
              <a:t>What </a:t>
            </a:r>
            <a:r>
              <a:rPr lang="en-US" b="1" i="1" dirty="0" smtClean="0">
                <a:latin typeface="Seravek Light"/>
                <a:cs typeface="Seravek Light"/>
              </a:rPr>
              <a:t>customer</a:t>
            </a:r>
            <a:r>
              <a:rPr lang="en-US" i="1" dirty="0" smtClean="0">
                <a:latin typeface="Seravek Light"/>
                <a:cs typeface="Seravek Light"/>
              </a:rPr>
              <a:t> profiles are most likely to use Loftium’s services?</a:t>
            </a:r>
          </a:p>
          <a:p>
            <a:pPr marL="1146175" lvl="1" indent="-342900">
              <a:buFont typeface="Wingdings" charset="2"/>
              <a:buChar char="§"/>
            </a:pPr>
            <a:r>
              <a:rPr lang="en-US" i="1" dirty="0" smtClean="0">
                <a:latin typeface="Seravek Light"/>
                <a:cs typeface="Seravek Light"/>
              </a:rPr>
              <a:t>What </a:t>
            </a:r>
            <a:r>
              <a:rPr lang="en-US" b="1" i="1" dirty="0" smtClean="0">
                <a:latin typeface="Seravek Light"/>
                <a:cs typeface="Seravek Light"/>
              </a:rPr>
              <a:t>property</a:t>
            </a:r>
            <a:r>
              <a:rPr lang="en-US" i="1" dirty="0" smtClean="0">
                <a:latin typeface="Seravek Light"/>
                <a:cs typeface="Seravek Light"/>
              </a:rPr>
              <a:t> profiles are the best candidates for Loftium’s services?</a:t>
            </a:r>
          </a:p>
          <a:p>
            <a:pPr marL="168275"/>
            <a:endParaRPr lang="en-US" sz="2000" dirty="0" smtClean="0">
              <a:latin typeface="Seravek Light"/>
              <a:cs typeface="Seravek Ligh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4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84164" y="1347064"/>
            <a:ext cx="7946154" cy="4779100"/>
          </a:xfrm>
        </p:spPr>
        <p:txBody>
          <a:bodyPr>
            <a:normAutofit/>
          </a:bodyPr>
          <a:lstStyle/>
          <a:p>
            <a:r>
              <a:rPr lang="en-US" sz="3600" b="1" dirty="0"/>
              <a:t>Project Scope</a:t>
            </a:r>
          </a:p>
          <a:p>
            <a:pPr lvl="1">
              <a:spcBef>
                <a:spcPts val="1800"/>
              </a:spcBef>
            </a:pPr>
            <a:r>
              <a:rPr lang="en-US" sz="2800" dirty="0"/>
              <a:t>Explore Loftium data</a:t>
            </a:r>
          </a:p>
          <a:p>
            <a:pPr lvl="1">
              <a:spcBef>
                <a:spcPts val="1800"/>
              </a:spcBef>
            </a:pPr>
            <a:r>
              <a:rPr lang="en-US" sz="2800" dirty="0"/>
              <a:t>Evaluate Loftium’s existing model</a:t>
            </a:r>
          </a:p>
          <a:p>
            <a:pPr lvl="1">
              <a:spcBef>
                <a:spcPts val="1800"/>
              </a:spcBef>
            </a:pPr>
            <a:r>
              <a:rPr lang="en-US" sz="2800" dirty="0"/>
              <a:t>Scrape for additional data</a:t>
            </a:r>
          </a:p>
          <a:p>
            <a:pPr lvl="1">
              <a:spcBef>
                <a:spcPts val="1800"/>
              </a:spcBef>
            </a:pPr>
            <a:r>
              <a:rPr lang="en-US" sz="2800" dirty="0"/>
              <a:t>Develop alternative predictive models</a:t>
            </a:r>
            <a:endParaRPr lang="en-US" sz="2400" dirty="0"/>
          </a:p>
          <a:p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177277"/>
            <a:ext cx="7808976" cy="642054"/>
          </a:xfrm>
        </p:spPr>
        <p:txBody>
          <a:bodyPr>
            <a:normAutofit/>
          </a:bodyPr>
          <a:lstStyle/>
          <a:p>
            <a:r>
              <a:rPr lang="en-US" dirty="0" smtClean="0"/>
              <a:t>Loftium </a:t>
            </a:r>
            <a:r>
              <a:rPr lang="mr-IN" dirty="0" smtClean="0"/>
              <a:t>–</a:t>
            </a:r>
            <a:r>
              <a:rPr lang="en-US" dirty="0" smtClean="0"/>
              <a:t> Project Overview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058310" y="5322144"/>
            <a:ext cx="718871" cy="1074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123068" y="5788342"/>
            <a:ext cx="141975" cy="141975"/>
          </a:xfrm>
          <a:prstGeom prst="ellipse">
            <a:avLst/>
          </a:prstGeom>
          <a:solidFill>
            <a:schemeClr val="accent4">
              <a:alpha val="61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661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Laying out assumptions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Phase 1: </a:t>
            </a:r>
            <a:r>
              <a:rPr lang="en-US" dirty="0" smtClean="0"/>
              <a:t>Currently limited to Seattle</a:t>
            </a:r>
            <a:endParaRPr lang="en-US" dirty="0"/>
          </a:p>
          <a:p>
            <a:pPr lvl="1">
              <a:spcBef>
                <a:spcPts val="1800"/>
              </a:spcBef>
            </a:pPr>
            <a:r>
              <a:rPr lang="en-US" b="1" dirty="0"/>
              <a:t>Target: </a:t>
            </a:r>
            <a:r>
              <a:rPr lang="en-US" dirty="0" smtClean="0"/>
              <a:t>Expected </a:t>
            </a:r>
            <a:r>
              <a:rPr lang="en-US" dirty="0"/>
              <a:t>Monthly Revenue  (EMR)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Expected Daily Revenue (EDR)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Project Priority:</a:t>
            </a:r>
          </a:p>
          <a:p>
            <a:pPr lvl="2">
              <a:spcBef>
                <a:spcPts val="1200"/>
              </a:spcBef>
            </a:pPr>
            <a:r>
              <a:rPr lang="en-US" dirty="0"/>
              <a:t>Predictive accuracy</a:t>
            </a:r>
          </a:p>
          <a:p>
            <a:pPr lvl="2">
              <a:spcBef>
                <a:spcPts val="1200"/>
              </a:spcBef>
            </a:pPr>
            <a:r>
              <a:rPr lang="en-US" dirty="0"/>
              <a:t>Extra feature engineering</a:t>
            </a:r>
          </a:p>
          <a:p>
            <a:pPr lvl="2">
              <a:spcBef>
                <a:spcPts val="1200"/>
              </a:spcBef>
            </a:pPr>
            <a:r>
              <a:rPr lang="en-US" dirty="0"/>
              <a:t>Statistical inference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177277"/>
            <a:ext cx="7808976" cy="642054"/>
          </a:xfrm>
        </p:spPr>
        <p:txBody>
          <a:bodyPr/>
          <a:lstStyle/>
          <a:p>
            <a:r>
              <a:rPr lang="en-US" dirty="0"/>
              <a:t>Exploring the Data</a:t>
            </a:r>
          </a:p>
        </p:txBody>
      </p:sp>
    </p:spTree>
    <p:extLst>
      <p:ext uri="{BB962C8B-B14F-4D97-AF65-F5344CB8AC3E}">
        <p14:creationId xmlns:p14="http://schemas.microsoft.com/office/powerpoint/2010/main" val="322314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22730" y="1498556"/>
            <a:ext cx="4957790" cy="4779100"/>
          </a:xfrm>
        </p:spPr>
        <p:txBody>
          <a:bodyPr/>
          <a:lstStyle/>
          <a:p>
            <a:r>
              <a:rPr lang="en-US" sz="3200" b="1" dirty="0"/>
              <a:t>EDR is driven by:</a:t>
            </a:r>
          </a:p>
          <a:p>
            <a:pPr lvl="1">
              <a:spcBef>
                <a:spcPts val="1800"/>
              </a:spcBef>
            </a:pPr>
            <a:r>
              <a:rPr lang="en-US" sz="2400" dirty="0"/>
              <a:t>Location, location, location!</a:t>
            </a:r>
          </a:p>
          <a:p>
            <a:pPr lvl="1">
              <a:spcBef>
                <a:spcPts val="1800"/>
              </a:spcBef>
            </a:pPr>
            <a:r>
              <a:rPr lang="en-US" sz="2400" dirty="0" smtClean="0"/>
              <a:t>Seasonality</a:t>
            </a:r>
            <a:endParaRPr lang="en-US" sz="2400" dirty="0"/>
          </a:p>
          <a:p>
            <a:pPr lvl="1">
              <a:spcBef>
                <a:spcPts val="1800"/>
              </a:spcBef>
            </a:pPr>
            <a:r>
              <a:rPr lang="en-US" sz="2400" dirty="0"/>
              <a:t>Host quality</a:t>
            </a:r>
          </a:p>
          <a:p>
            <a:pPr lvl="1">
              <a:spcBef>
                <a:spcPts val="1800"/>
              </a:spcBef>
            </a:pPr>
            <a:r>
              <a:rPr lang="en-US" sz="2400" dirty="0" smtClean="0"/>
              <a:t>Other features?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177277"/>
            <a:ext cx="7808976" cy="642054"/>
          </a:xfrm>
        </p:spPr>
        <p:txBody>
          <a:bodyPr/>
          <a:lstStyle/>
          <a:p>
            <a:r>
              <a:rPr lang="en-US" dirty="0" smtClean="0"/>
              <a:t>Identifying Hypotheses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4294967295"/>
          </p:nvPr>
        </p:nvSpPr>
        <p:spPr>
          <a:xfrm>
            <a:off x="476205" y="870011"/>
            <a:ext cx="7754112" cy="242058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600" dirty="0" smtClean="0">
                <a:solidFill>
                  <a:schemeClr val="bg1"/>
                </a:solidFill>
              </a:rPr>
              <a:t>Using initial hypotheses to define analytics strategy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64" y="1498556"/>
            <a:ext cx="2948604" cy="404458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21943" y="1384917"/>
            <a:ext cx="3098306" cy="4174977"/>
          </a:xfrm>
          <a:prstGeom prst="rect">
            <a:avLst/>
          </a:prstGeom>
          <a:solidFill>
            <a:schemeClr val="lt1">
              <a:alpha val="18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34420" y="5631435"/>
            <a:ext cx="1643399" cy="5155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Density Heat Map</a:t>
            </a:r>
          </a:p>
          <a:p>
            <a:pPr algn="ctr">
              <a:spcBef>
                <a:spcPts val="300"/>
              </a:spcBef>
            </a:pPr>
            <a:r>
              <a:rPr lang="en-US" sz="11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Seattle Airbnb Properties</a:t>
            </a:r>
          </a:p>
        </p:txBody>
      </p:sp>
    </p:spTree>
    <p:extLst>
      <p:ext uri="{BB962C8B-B14F-4D97-AF65-F5344CB8AC3E}">
        <p14:creationId xmlns:p14="http://schemas.microsoft.com/office/powerpoint/2010/main" val="128164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177277"/>
            <a:ext cx="7808976" cy="642054"/>
          </a:xfrm>
        </p:spPr>
        <p:txBody>
          <a:bodyPr>
            <a:normAutofit/>
          </a:bodyPr>
          <a:lstStyle/>
          <a:p>
            <a:r>
              <a:rPr lang="en-US" dirty="0" smtClean="0"/>
              <a:t>Location, Location, Location!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6" y="1226418"/>
            <a:ext cx="8312728" cy="5253430"/>
          </a:xfrm>
          <a:prstGeom prst="rect">
            <a:avLst/>
          </a:prstGeom>
        </p:spPr>
      </p:pic>
      <p:sp>
        <p:nvSpPr>
          <p:cNvPr id="8" name="Subtitle 8"/>
          <p:cNvSpPr>
            <a:spLocks noGrp="1"/>
          </p:cNvSpPr>
          <p:nvPr>
            <p:ph type="subTitle" idx="4294967295"/>
          </p:nvPr>
        </p:nvSpPr>
        <p:spPr>
          <a:xfrm>
            <a:off x="476205" y="870011"/>
            <a:ext cx="7754112" cy="242058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600" dirty="0" smtClean="0">
                <a:solidFill>
                  <a:schemeClr val="bg1"/>
                </a:solidFill>
              </a:rPr>
              <a:t>EDR varies by neighborhood … but significant variation per neighborhood!!!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3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177277"/>
            <a:ext cx="7808976" cy="642054"/>
          </a:xfrm>
        </p:spPr>
        <p:txBody>
          <a:bodyPr/>
          <a:lstStyle/>
          <a:p>
            <a:r>
              <a:rPr lang="en-US" dirty="0" smtClean="0"/>
              <a:t>Exploring Seasonality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41" y="1458361"/>
            <a:ext cx="8289636" cy="4537364"/>
          </a:xfrm>
          <a:prstGeom prst="rect">
            <a:avLst/>
          </a:prstGeom>
        </p:spPr>
      </p:pic>
      <p:sp>
        <p:nvSpPr>
          <p:cNvPr id="8" name="Subtitle 8"/>
          <p:cNvSpPr>
            <a:spLocks noGrp="1"/>
          </p:cNvSpPr>
          <p:nvPr>
            <p:ph type="subTitle" idx="4294967295"/>
          </p:nvPr>
        </p:nvSpPr>
        <p:spPr>
          <a:xfrm>
            <a:off x="476205" y="870011"/>
            <a:ext cx="7754112" cy="242058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600" dirty="0" smtClean="0">
                <a:solidFill>
                  <a:schemeClr val="bg1"/>
                </a:solidFill>
              </a:rPr>
              <a:t>Significant seasonality impact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6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1341" y="177277"/>
            <a:ext cx="7808976" cy="642054"/>
          </a:xfrm>
        </p:spPr>
        <p:txBody>
          <a:bodyPr/>
          <a:lstStyle/>
          <a:p>
            <a:r>
              <a:rPr lang="en-US" dirty="0" smtClean="0"/>
              <a:t>Exploring Seasonality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6" y="1492379"/>
            <a:ext cx="8312728" cy="4499865"/>
          </a:xfrm>
          <a:prstGeom prst="rect">
            <a:avLst/>
          </a:prstGeom>
        </p:spPr>
      </p:pic>
      <p:sp>
        <p:nvSpPr>
          <p:cNvPr id="8" name="Subtitle 8"/>
          <p:cNvSpPr>
            <a:spLocks noGrp="1"/>
          </p:cNvSpPr>
          <p:nvPr>
            <p:ph type="subTitle" idx="4294967295"/>
          </p:nvPr>
        </p:nvSpPr>
        <p:spPr>
          <a:xfrm>
            <a:off x="476205" y="870011"/>
            <a:ext cx="7754112" cy="242058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600" dirty="0" smtClean="0">
                <a:solidFill>
                  <a:schemeClr val="bg1"/>
                </a:solidFill>
              </a:rPr>
              <a:t>Seasonality impact on occupancy is more severe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229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Exploring Host Quality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2"/>
          </p:nvPr>
        </p:nvSpPr>
        <p:spPr>
          <a:xfrm>
            <a:off x="452505" y="871528"/>
            <a:ext cx="7754112" cy="2432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Occupancy increases with property ratings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37" y="1750909"/>
            <a:ext cx="8312727" cy="432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598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Finding Additional Features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Using NLP to identify additional meaningful features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5168" y="6400944"/>
            <a:ext cx="985807" cy="4570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632" y="2335624"/>
            <a:ext cx="5075525" cy="15484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b="53850"/>
          <a:stretch/>
        </p:blipFill>
        <p:spPr>
          <a:xfrm>
            <a:off x="597844" y="4048200"/>
            <a:ext cx="7830228" cy="184920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01530" y="5111923"/>
            <a:ext cx="3577507" cy="270027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475229" y="2417384"/>
            <a:ext cx="1700233" cy="293896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76205" y="1451045"/>
            <a:ext cx="45713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Natural Language Processing</a:t>
            </a:r>
          </a:p>
        </p:txBody>
      </p:sp>
    </p:spTree>
    <p:extLst>
      <p:ext uri="{BB962C8B-B14F-4D97-AF65-F5344CB8AC3E}">
        <p14:creationId xmlns:p14="http://schemas.microsoft.com/office/powerpoint/2010/main" val="23007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ctrum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Spectrum.thmx</Template>
  <TotalTime>554</TotalTime>
  <Words>532</Words>
  <Application>Microsoft Office PowerPoint</Application>
  <PresentationFormat>On-screen Show (4:3)</PresentationFormat>
  <Paragraphs>209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Spectrum</vt:lpstr>
      <vt:lpstr>Loftium – Project Overview</vt:lpstr>
      <vt:lpstr>Loftium – Project Overview</vt:lpstr>
      <vt:lpstr>Exploring the Data</vt:lpstr>
      <vt:lpstr>Identifying Hypotheses</vt:lpstr>
      <vt:lpstr>Location, Location, Location!</vt:lpstr>
      <vt:lpstr>Exploring Seasonality</vt:lpstr>
      <vt:lpstr>Exploring Seasonality</vt:lpstr>
      <vt:lpstr>Exploring Host Quality</vt:lpstr>
      <vt:lpstr>Finding Additional Features</vt:lpstr>
      <vt:lpstr>Finding Additional Features</vt:lpstr>
      <vt:lpstr>Text Mining</vt:lpstr>
      <vt:lpstr>Text Mining</vt:lpstr>
      <vt:lpstr>Text Mining</vt:lpstr>
      <vt:lpstr>Text Mining</vt:lpstr>
      <vt:lpstr>Text Mining</vt:lpstr>
      <vt:lpstr>Loftium – Project Overview</vt:lpstr>
      <vt:lpstr>Loftium – Next Steps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</dc:creator>
  <cp:lastModifiedBy>nickels dimes</cp:lastModifiedBy>
  <cp:revision>62</cp:revision>
  <dcterms:created xsi:type="dcterms:W3CDTF">2017-03-06T17:16:22Z</dcterms:created>
  <dcterms:modified xsi:type="dcterms:W3CDTF">2017-03-07T03:54:02Z</dcterms:modified>
</cp:coreProperties>
</file>